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8" r:id="rId7"/>
    <p:sldId id="262" r:id="rId8"/>
    <p:sldId id="271" r:id="rId9"/>
    <p:sldId id="286" r:id="rId10"/>
    <p:sldId id="287" r:id="rId11"/>
    <p:sldId id="272" r:id="rId12"/>
    <p:sldId id="263" r:id="rId13"/>
    <p:sldId id="265" r:id="rId14"/>
    <p:sldId id="261" r:id="rId15"/>
    <p:sldId id="273" r:id="rId16"/>
    <p:sldId id="277" r:id="rId17"/>
    <p:sldId id="281" r:id="rId18"/>
    <p:sldId id="282" r:id="rId19"/>
    <p:sldId id="283" r:id="rId20"/>
    <p:sldId id="285" r:id="rId21"/>
    <p:sldId id="289" r:id="rId22"/>
    <p:sldId id="290" r:id="rId23"/>
    <p:sldId id="293" r:id="rId24"/>
    <p:sldId id="280" r:id="rId25"/>
    <p:sldId id="264" r:id="rId26"/>
    <p:sldId id="292" r:id="rId27"/>
    <p:sldId id="295" r:id="rId28"/>
    <p:sldId id="294" r:id="rId29"/>
    <p:sldId id="279" r:id="rId30"/>
  </p:sldIdLst>
  <p:sldSz cx="18288000" cy="10287000"/>
  <p:notesSz cx="6858000" cy="9144000"/>
  <p:embeddedFontLst>
    <p:embeddedFont>
      <p:font typeface="A Day Without Sun Text Bold" panose="020B0604020202020204" charset="0"/>
      <p:regular r:id="rId32"/>
    </p:embeddedFont>
    <p:embeddedFont>
      <p:font typeface="Ballpoint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mic Sans MS" panose="030F0702030302020204" pitchFamily="66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Dekko" panose="020B0604020202020204" charset="0"/>
      <p:regular r:id="rId46"/>
    </p:embeddedFont>
    <p:embeddedFont>
      <p:font typeface="Itim" panose="020B0604020202020204" charset="-34"/>
      <p:regular r:id="rId47"/>
    </p:embeddedFont>
    <p:embeddedFont>
      <p:font typeface="Libre Franklin" pitchFamily="2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7" autoAdjust="0"/>
    <p:restoredTop sz="92081" autoAdjust="0"/>
  </p:normalViewPr>
  <p:slideViewPr>
    <p:cSldViewPr>
      <p:cViewPr varScale="1">
        <p:scale>
          <a:sx n="43" d="100"/>
          <a:sy n="43" d="100"/>
        </p:scale>
        <p:origin x="42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98CB-9361-4FCA-9F36-777EA236D9AF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4A43-F18E-43CF-A160-F87C30676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windows type (64bit – 32bit)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4A43-F18E-43CF-A160-F87C30676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5D0e_L6a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5D0e_L6a8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hyperlink" Target="https://www.youtube.com/watch?v=iH5D0e_L6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298996" y="-1994786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49669-A500-E574-FE10-62F6105B75B9}"/>
              </a:ext>
            </a:extLst>
          </p:cNvPr>
          <p:cNvSpPr/>
          <p:nvPr/>
        </p:nvSpPr>
        <p:spPr>
          <a:xfrm>
            <a:off x="5998163" y="4059407"/>
            <a:ext cx="6291671" cy="295998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spc="-288" dirty="0">
                <a:solidFill>
                  <a:srgbClr val="000000"/>
                </a:solidFill>
                <a:latin typeface="A Day Without Sun Text Bold"/>
              </a:rPr>
              <a:t>Basics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916172" y="90243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DACBF-9A38-C32E-0E41-AD2FBE1522B9}"/>
              </a:ext>
            </a:extLst>
          </p:cNvPr>
          <p:cNvSpPr/>
          <p:nvPr/>
        </p:nvSpPr>
        <p:spPr>
          <a:xfrm>
            <a:off x="914400" y="2324100"/>
            <a:ext cx="12420600" cy="5867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32-bit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32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4 GB of RAM or physical memory ideally, it can access more than 4 GB of RAM also. </a:t>
            </a:r>
            <a:br>
              <a:rPr lang="ar-EG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</a:br>
            <a:br>
              <a:rPr lang="en-US" sz="2800" dirty="0"/>
            </a:b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A 64-bit system can access 2</a:t>
            </a:r>
            <a:r>
              <a:rPr lang="en-US" sz="2800" b="0" i="1" baseline="30000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64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 different memory addresses, </a:t>
            </a:r>
            <a:r>
              <a:rPr lang="en-US" sz="2800" b="0" i="1" dirty="0" err="1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i.e</a:t>
            </a:r>
            <a:r>
              <a:rPr lang="en-US" sz="2800" b="0" i="1" dirty="0">
                <a:solidFill>
                  <a:srgbClr val="FFFFFF"/>
                </a:solidFill>
                <a:effectLst/>
                <a:latin typeface="Nunito" panose="020F0502020204030204" pitchFamily="2" charset="0"/>
              </a:rPr>
              <a:t> actually 18-Quintillion bytes of RAM. In short, any amount of memory greater than 4 GB can be easily handled by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2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>
                  <a:solidFill>
                    <a:srgbClr val="000000"/>
                  </a:solidFill>
                  <a:latin typeface="Dekko"/>
                </a:rPr>
                <a:t>JavaScript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48697"/>
              </p:ext>
            </p:extLst>
          </p:nvPr>
        </p:nvGraphicFramePr>
        <p:xfrm>
          <a:off x="495298" y="361265"/>
          <a:ext cx="17297403" cy="516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1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765801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073189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level (Assembly)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4090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D39A65-A969-E921-416E-616491B69288}"/>
              </a:ext>
            </a:extLst>
          </p:cNvPr>
          <p:cNvSpPr txBox="1"/>
          <p:nvPr/>
        </p:nvSpPr>
        <p:spPr>
          <a:xfrm>
            <a:off x="6381749" y="2781300"/>
            <a:ext cx="55245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edx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C6666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DFD31-9452-7B09-C4C0-182627A77E95}"/>
              </a:ext>
            </a:extLst>
          </p:cNvPr>
          <p:cNvSpPr txBox="1"/>
          <p:nvPr/>
        </p:nvSpPr>
        <p:spPr>
          <a:xfrm>
            <a:off x="12437879" y="3104465"/>
            <a:ext cx="4876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5400" dirty="0"/>
              <a:t>z = x + y;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1129C-58FA-375E-59F1-F96E73B34819}"/>
              </a:ext>
            </a:extLst>
          </p:cNvPr>
          <p:cNvSpPr txBox="1"/>
          <p:nvPr/>
        </p:nvSpPr>
        <p:spPr>
          <a:xfrm>
            <a:off x="919713" y="2411968"/>
            <a:ext cx="4930406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100010110001010111111100111111111111111111111111101000011111100011111111111111111111111100000001110100001010001111110100111111111111111111111111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31DCA-B9B9-C8DF-C2FF-FBF5836A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562043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what is different between high level languages ?</a:t>
            </a:r>
          </a:p>
        </p:txBody>
      </p:sp>
    </p:spTree>
    <p:extLst>
      <p:ext uri="{BB962C8B-B14F-4D97-AF65-F5344CB8AC3E}">
        <p14:creationId xmlns:p14="http://schemas.microsoft.com/office/powerpoint/2010/main" val="33270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FDC2A-9FE7-AF53-6BBC-728C14F4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384" y="-886"/>
            <a:ext cx="3330416" cy="10287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D53847-5302-E04C-5E5C-3C3833A88E4D}"/>
              </a:ext>
            </a:extLst>
          </p:cNvPr>
          <p:cNvSpPr/>
          <p:nvPr/>
        </p:nvSpPr>
        <p:spPr>
          <a:xfrm>
            <a:off x="1089184" y="762000"/>
            <a:ext cx="12649200" cy="876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In brief expression there is two main types of high level languages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Scripting languages (interpreted)</a:t>
            </a:r>
            <a:br>
              <a:rPr lang="en-US" sz="2800" b="1" dirty="0"/>
            </a:br>
            <a:r>
              <a:rPr lang="en-US" sz="2800" dirty="0"/>
              <a:t>    </a:t>
            </a:r>
            <a:r>
              <a:rPr lang="en-AU" altLang="ar-EG" sz="2800" dirty="0"/>
              <a:t>sets of instructions that automate tasks that would otherwise be performed manually by a human.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Compiled languages 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AU" altLang="ar-EG" sz="2800" dirty="0"/>
              <a:t>need to be compiled before running and instruct the computer to perform tasks/calculations, including how to perform them (although if you're using a high-level language the low level instructions are hidden in the syntax).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6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see two codes in compiled and interpreted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F34D2-28C9-344E-FADF-CDC3D2BE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" r="47208" b="68921"/>
          <a:stretch/>
        </p:blipFill>
        <p:spPr>
          <a:xfrm>
            <a:off x="823938" y="1943100"/>
            <a:ext cx="7945924" cy="346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73CD1-AA80-39F6-90C5-3CA92E40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"/>
          <a:stretch/>
        </p:blipFill>
        <p:spPr>
          <a:xfrm>
            <a:off x="786724" y="5481378"/>
            <a:ext cx="7983138" cy="4341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9" y="-2598823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70007" y="455524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2997" y="4807047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8137" y="7231199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 dirty="0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2255" y="5995583"/>
            <a:ext cx="5180085" cy="51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216" indent="-292608" algn="l" rtl="0" eaLnBrk="1" latinLnBrk="0" hangingPunct="1">
              <a:lnSpc>
                <a:spcPts val="4380"/>
              </a:lnSpc>
              <a:spcBef>
                <a:spcPts val="0"/>
              </a:spcBef>
              <a:spcAft>
                <a:spcPts val="0"/>
              </a:spcAft>
              <a:buClrTx/>
              <a:buSzPts val="27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FIELDS OF PROGARAMMING</a:t>
            </a:r>
            <a:endParaRPr lang="en-US" sz="2800" dirty="0">
              <a:effectLst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53045" y="472192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9352" y="7132915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PROGRAMMING LEVELS</a:t>
            </a:r>
            <a:endParaRPr lang="en-US" sz="2800" dirty="0">
              <a:effectLst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38176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Extensions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F9DA7183-D78B-9AE3-6CA7-8379751B417E}"/>
              </a:ext>
            </a:extLst>
          </p:cNvPr>
          <p:cNvSpPr/>
          <p:nvPr/>
        </p:nvSpPr>
        <p:spPr>
          <a:xfrm rot="131805">
            <a:off x="9996709" y="4555249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>
                <a:latin typeface="Itim" panose="020B0604020202020204" charset="-34"/>
                <a:cs typeface="Itim" panose="020B0604020202020204" charset="-34"/>
              </a:rPr>
              <a:t>2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69E6721-FB53-F103-C0DC-4570F31DC45A}"/>
              </a:ext>
            </a:extLst>
          </p:cNvPr>
          <p:cNvSpPr/>
          <p:nvPr/>
        </p:nvSpPr>
        <p:spPr>
          <a:xfrm rot="131805">
            <a:off x="3710433" y="5794343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AC99C9B-180B-AF1C-2C68-830D1222C420}"/>
              </a:ext>
            </a:extLst>
          </p:cNvPr>
          <p:cNvSpPr/>
          <p:nvPr/>
        </p:nvSpPr>
        <p:spPr>
          <a:xfrm rot="131805">
            <a:off x="3710434" y="7038678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0DD98CD-74C1-D587-C442-0B058C78834F}"/>
              </a:ext>
            </a:extLst>
          </p:cNvPr>
          <p:cNvSpPr/>
          <p:nvPr/>
        </p:nvSpPr>
        <p:spPr>
          <a:xfrm rot="131805">
            <a:off x="9996711" y="5794344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471E4B9-565A-D58A-6B46-533172924A7E}"/>
              </a:ext>
            </a:extLst>
          </p:cNvPr>
          <p:cNvSpPr/>
          <p:nvPr/>
        </p:nvSpPr>
        <p:spPr>
          <a:xfrm rot="131805">
            <a:off x="9996708" y="7042496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C9543D3A-ED42-35C1-D0EE-84BD0DE70C73}"/>
              </a:ext>
            </a:extLst>
          </p:cNvPr>
          <p:cNvSpPr/>
          <p:nvPr/>
        </p:nvSpPr>
        <p:spPr>
          <a:xfrm rot="131805">
            <a:off x="3670007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0062566-6BC2-37BC-159F-89EADA1A5327}"/>
              </a:ext>
            </a:extLst>
          </p:cNvPr>
          <p:cNvSpPr txBox="1"/>
          <p:nvPr/>
        </p:nvSpPr>
        <p:spPr>
          <a:xfrm>
            <a:off x="10964412" y="6077916"/>
            <a:ext cx="4988242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24" indent="-329184" algn="l" rtl="0" eaLnBrk="1" latinLnBrk="0" hangingPunct="1">
              <a:lnSpc>
                <a:spcPts val="4863"/>
              </a:lnSpc>
              <a:spcBef>
                <a:spcPts val="0"/>
              </a:spcBef>
              <a:spcAft>
                <a:spcPts val="0"/>
              </a:spcAft>
              <a:buClrTx/>
              <a:buSzPts val="302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Itim" panose="020B0604020202020204" charset="-34"/>
                <a:ea typeface="+mn-ea"/>
                <a:cs typeface="+mn-cs"/>
              </a:rPr>
              <a:t>Operating systems</a:t>
            </a:r>
            <a:endParaRPr lang="en-US" sz="2800" dirty="0">
              <a:effectLst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72B1D8A0-CF4C-BA4B-84DF-32597B77768B}"/>
              </a:ext>
            </a:extLst>
          </p:cNvPr>
          <p:cNvSpPr txBox="1"/>
          <p:nvPr/>
        </p:nvSpPr>
        <p:spPr>
          <a:xfrm>
            <a:off x="10835139" y="844256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 dirty="0">
                <a:solidFill>
                  <a:srgbClr val="000000"/>
                </a:solidFill>
                <a:latin typeface="Itim"/>
              </a:rPr>
              <a:t>High level programming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764F82-766C-724C-327C-97551FDC2D96}"/>
              </a:ext>
            </a:extLst>
          </p:cNvPr>
          <p:cNvSpPr/>
          <p:nvPr/>
        </p:nvSpPr>
        <p:spPr>
          <a:xfrm rot="131805">
            <a:off x="9966970" y="8312985"/>
            <a:ext cx="948602" cy="1014823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en-US" sz="40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8856BF-54A1-0F66-A7E2-9EFB4B79999D}"/>
              </a:ext>
            </a:extLst>
          </p:cNvPr>
          <p:cNvSpPr/>
          <p:nvPr/>
        </p:nvSpPr>
        <p:spPr>
          <a:xfrm>
            <a:off x="2628900" y="111762"/>
            <a:ext cx="13030200" cy="14185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know lets see the 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3251-20F6-2A97-27D7-9417C40C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392865"/>
            <a:ext cx="3886200" cy="878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795F-93B1-734E-BA7A-E47DCD75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13"/>
          <a:stretch/>
        </p:blipFill>
        <p:spPr>
          <a:xfrm>
            <a:off x="345558" y="2019135"/>
            <a:ext cx="11353800" cy="410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11B87-D5B2-DF1F-DA5F-092E9D8F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6591300"/>
            <a:ext cx="11323259" cy="2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25B8BD-4821-10F8-3A36-B52F3BEDA743}"/>
              </a:ext>
            </a:extLst>
          </p:cNvPr>
          <p:cNvSpPr/>
          <p:nvPr/>
        </p:nvSpPr>
        <p:spPr>
          <a:xfrm>
            <a:off x="929267" y="1485900"/>
            <a:ext cx="12434307" cy="5486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6000" dirty="0"/>
              <a:t>Did you think how does the computer know that this is application or image or any thing else ?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197C9A-9EED-2D9C-0E21-4E42AA358CAE}"/>
              </a:ext>
            </a:extLst>
          </p:cNvPr>
          <p:cNvSpPr/>
          <p:nvPr/>
        </p:nvSpPr>
        <p:spPr>
          <a:xfrm>
            <a:off x="3039054" y="6591300"/>
            <a:ext cx="8214732" cy="25908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its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9044-8524-1439-228F-9341A6C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5" y="0"/>
            <a:ext cx="38576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6392A1-0374-DFD5-CD15-57078C84E887}"/>
              </a:ext>
            </a:extLst>
          </p:cNvPr>
          <p:cNvSpPr/>
          <p:nvPr/>
        </p:nvSpPr>
        <p:spPr>
          <a:xfrm>
            <a:off x="1447800" y="571500"/>
            <a:ext cx="15392400" cy="2667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you should know about any programming language at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BC85C-1D01-0B17-FE06-0FCF32022EEF}"/>
              </a:ext>
            </a:extLst>
          </p:cNvPr>
          <p:cNvSpPr/>
          <p:nvPr/>
        </p:nvSpPr>
        <p:spPr>
          <a:xfrm>
            <a:off x="1447800" y="3390900"/>
            <a:ext cx="8001000" cy="6781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Structure of program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Variables / Constants &amp; </a:t>
            </a:r>
            <a:r>
              <a:rPr lang="en-US" sz="4000" b="1" dirty="0">
                <a:solidFill>
                  <a:schemeClr val="tx1"/>
                </a:solidFill>
              </a:rPr>
              <a:t>datatypes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Conditional Statements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Loops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Arrays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9F58E-781A-0641-85A4-23D04533E603}"/>
              </a:ext>
            </a:extLst>
          </p:cNvPr>
          <p:cNvCxnSpPr>
            <a:cxnSpLocks/>
          </p:cNvCxnSpPr>
          <p:nvPr/>
        </p:nvCxnSpPr>
        <p:spPr>
          <a:xfrm>
            <a:off x="1447800" y="3238500"/>
            <a:ext cx="1539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890B09A-0CC2-5FE4-388F-1312FCE38EBD}"/>
              </a:ext>
            </a:extLst>
          </p:cNvPr>
          <p:cNvSpPr/>
          <p:nvPr/>
        </p:nvSpPr>
        <p:spPr>
          <a:xfrm>
            <a:off x="6705600" y="5410201"/>
            <a:ext cx="2438400" cy="11048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30D39-38A3-9738-507A-A58E122EFD6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9144000" y="5962651"/>
            <a:ext cx="2667000" cy="19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4D26C5E-0FDC-FE61-5918-2D0EF0A6D7C2}"/>
              </a:ext>
            </a:extLst>
          </p:cNvPr>
          <p:cNvSpPr/>
          <p:nvPr/>
        </p:nvSpPr>
        <p:spPr>
          <a:xfrm>
            <a:off x="11811000" y="3886205"/>
            <a:ext cx="2971800" cy="4190991"/>
          </a:xfrm>
          <a:prstGeom prst="round2SameRect">
            <a:avLst>
              <a:gd name="adj1" fmla="val 16667"/>
              <a:gd name="adj2" fmla="val 16744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4000" dirty="0"/>
              <a:t>Int</a:t>
            </a:r>
          </a:p>
          <a:p>
            <a:pPr algn="ctr"/>
            <a:r>
              <a:rPr lang="en-US" sz="4000" dirty="0"/>
              <a:t>Float</a:t>
            </a:r>
          </a:p>
          <a:p>
            <a:pPr algn="ctr"/>
            <a:r>
              <a:rPr lang="en-US" sz="4000" dirty="0"/>
              <a:t>bool</a:t>
            </a:r>
          </a:p>
          <a:p>
            <a:pPr algn="ctr"/>
            <a:r>
              <a:rPr lang="en-US" sz="4000" dirty="0"/>
              <a:t>Char</a:t>
            </a:r>
          </a:p>
          <a:p>
            <a:pPr algn="ctr"/>
            <a:r>
              <a:rPr lang="en-US" sz="4000" dirty="0"/>
              <a:t>String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F415373-BD68-00BF-5674-5641611A70B4}"/>
              </a:ext>
            </a:extLst>
          </p:cNvPr>
          <p:cNvSpPr/>
          <p:nvPr/>
        </p:nvSpPr>
        <p:spPr>
          <a:xfrm>
            <a:off x="14364629" y="4686300"/>
            <a:ext cx="722971" cy="723900"/>
          </a:xfrm>
          <a:prstGeom prst="righ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BCA7D-5314-CE79-A653-BCDF2D0B9C03}"/>
              </a:ext>
            </a:extLst>
          </p:cNvPr>
          <p:cNvSpPr/>
          <p:nvPr/>
        </p:nvSpPr>
        <p:spPr>
          <a:xfrm>
            <a:off x="15544800" y="4591052"/>
            <a:ext cx="2590800" cy="914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6EA7E-4816-3DEF-A791-7CA60C8EEC2D}"/>
              </a:ext>
            </a:extLst>
          </p:cNvPr>
          <p:cNvCxnSpPr>
            <a:stCxn id="11" idx="1"/>
            <a:endCxn id="10" idx="2"/>
          </p:cNvCxnSpPr>
          <p:nvPr/>
        </p:nvCxnSpPr>
        <p:spPr>
          <a:xfrm flipH="1">
            <a:off x="15087600" y="50482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CA1F-E03B-E573-8FE4-A53E09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" t="1075" r="1" b="1"/>
          <a:stretch/>
        </p:blipFill>
        <p:spPr>
          <a:xfrm>
            <a:off x="269623" y="2019300"/>
            <a:ext cx="17713577" cy="8019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D7CC6-9521-2D89-6ABE-EFEFD80DC0B8}"/>
              </a:ext>
            </a:extLst>
          </p:cNvPr>
          <p:cNvSpPr/>
          <p:nvPr/>
        </p:nvSpPr>
        <p:spPr>
          <a:xfrm>
            <a:off x="3009900" y="419100"/>
            <a:ext cx="12268200" cy="1143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this code and till me what did you figure out</a:t>
            </a:r>
          </a:p>
        </p:txBody>
      </p:sp>
    </p:spTree>
    <p:extLst>
      <p:ext uri="{BB962C8B-B14F-4D97-AF65-F5344CB8AC3E}">
        <p14:creationId xmlns:p14="http://schemas.microsoft.com/office/powerpoint/2010/main" val="7917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54758-3E0D-D114-E9EC-8AE49614212E}"/>
              </a:ext>
            </a:extLst>
          </p:cNvPr>
          <p:cNvSpPr/>
          <p:nvPr/>
        </p:nvSpPr>
        <p:spPr>
          <a:xfrm>
            <a:off x="5231420" y="105440"/>
            <a:ext cx="7825159" cy="1629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Example on (CPP)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C8AA5-4574-541D-8774-20D7803E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1632" b="-1"/>
          <a:stretch/>
        </p:blipFill>
        <p:spPr>
          <a:xfrm>
            <a:off x="3698460" y="1741882"/>
            <a:ext cx="14570955" cy="463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DCD22-AA3A-69D2-E391-636A6C2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" y="2171700"/>
            <a:ext cx="3590925" cy="7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5D4274-AB5A-31D8-DC9E-9C8EA8FE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2" y="6432395"/>
            <a:ext cx="12843782" cy="37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8050" y="4700259"/>
            <a:ext cx="5910784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Create a triangle with stars (*) for 7 layers with two ways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1 on CPP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61649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character and number and prints a number of pyramids with this number and each consists of the same character you entered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</a:t>
            </a:r>
            <a:r>
              <a:rPr lang="ar-EG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2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95600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2851" y="1025814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79282" y="4963034"/>
            <a:ext cx="5555318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Create program that takes  10 numbers and prints:-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1-the biggest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2-the least number</a:t>
            </a:r>
          </a:p>
          <a:p>
            <a:pPr algn="just">
              <a:lnSpc>
                <a:spcPts val="5252"/>
              </a:lnSpc>
            </a:pPr>
            <a:r>
              <a:rPr lang="en-US" sz="3600" dirty="0">
                <a:solidFill>
                  <a:srgbClr val="000000"/>
                </a:solidFill>
                <a:latin typeface="Dekko"/>
              </a:rPr>
              <a:t>3- averages all of them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853" y="3306346"/>
            <a:ext cx="4540281" cy="56313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554C0-858E-5437-E570-A8D9D2169CB8}"/>
              </a:ext>
            </a:extLst>
          </p:cNvPr>
          <p:cNvSpPr/>
          <p:nvPr/>
        </p:nvSpPr>
        <p:spPr>
          <a:xfrm>
            <a:off x="5458737" y="1566611"/>
            <a:ext cx="7825159" cy="185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Task 3 on 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9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5C224-5F40-FC40-C5FC-037D2791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"/>
          <a:stretch/>
        </p:blipFill>
        <p:spPr>
          <a:xfrm>
            <a:off x="0" y="4430"/>
            <a:ext cx="18275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E3A-5785-426C-AB32-3F601A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91" y="333052"/>
            <a:ext cx="8723094" cy="1301195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</a:rPr>
              <a:t>The End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A9555-72D3-F9DF-3FC3-E5E93E2BAF86}"/>
              </a:ext>
            </a:extLst>
          </p:cNvPr>
          <p:cNvSpPr txBox="1"/>
          <p:nvPr/>
        </p:nvSpPr>
        <p:spPr>
          <a:xfrm>
            <a:off x="3000826" y="1634247"/>
            <a:ext cx="1228634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the end I hope you understood  all I said contact on :</a:t>
            </a:r>
            <a:endParaRPr lang="ar-EG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84FE-77AF-5DBE-6485-C7F9951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50" y="3634103"/>
            <a:ext cx="5018650" cy="501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88BA3-EC31-9EAA-4AD5-CD1D9307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634103"/>
            <a:ext cx="5018650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4400" y="2071742"/>
            <a:ext cx="993277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E50E-1A32-A06C-AB94-17E240B7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0" y="0"/>
            <a:ext cx="3847989" cy="10261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D2C2A-646C-311F-E1E9-31D75FB1D8B0}"/>
              </a:ext>
            </a:extLst>
          </p:cNvPr>
          <p:cNvSpPr/>
          <p:nvPr/>
        </p:nvSpPr>
        <p:spPr>
          <a:xfrm>
            <a:off x="1219200" y="2247900"/>
            <a:ext cx="11277600" cy="5791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select programming language ?</a:t>
            </a:r>
          </a:p>
        </p:txBody>
      </p:sp>
    </p:spTree>
    <p:extLst>
      <p:ext uri="{BB962C8B-B14F-4D97-AF65-F5344CB8AC3E}">
        <p14:creationId xmlns:p14="http://schemas.microsoft.com/office/powerpoint/2010/main" val="293434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FA02D9-B39D-0DFE-E4DE-CD28F139373C}"/>
              </a:ext>
            </a:extLst>
          </p:cNvPr>
          <p:cNvSpPr/>
          <p:nvPr/>
        </p:nvSpPr>
        <p:spPr>
          <a:xfrm>
            <a:off x="1104900" y="419100"/>
            <a:ext cx="16078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know the Difference between windows 64Bit and 32Bit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0602-D380-1602-F6B0-511AFFBB35D0}"/>
              </a:ext>
            </a:extLst>
          </p:cNvPr>
          <p:cNvSpPr txBox="1"/>
          <p:nvPr/>
        </p:nvSpPr>
        <p:spPr>
          <a:xfrm>
            <a:off x="533400" y="9406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Windows 32-bit vs 64-bit | Speed Test - YouTube</a:t>
            </a:r>
            <a:endParaRPr lang="en-US" sz="2400" dirty="0"/>
          </a:p>
        </p:txBody>
      </p:sp>
      <p:pic>
        <p:nvPicPr>
          <p:cNvPr id="5" name="Online Media 4" title="Windows 32-bit vs 64-bit | Speed Test">
            <a:hlinkClick r:id="" action="ppaction://media"/>
            <a:extLst>
              <a:ext uri="{FF2B5EF4-FFF2-40B4-BE49-F238E27FC236}">
                <a16:creationId xmlns:a16="http://schemas.microsoft.com/office/drawing/2014/main" id="{E764AF88-62C8-1BCC-4793-F0803759C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33400" y="1727791"/>
            <a:ext cx="12677522" cy="716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75971-9929-D6FC-4D22-82521E6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20800" y="1714500"/>
            <a:ext cx="4050506" cy="85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576</Words>
  <Application>Microsoft Office PowerPoint</Application>
  <PresentationFormat>Custom</PresentationFormat>
  <Paragraphs>113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Libre Franklin</vt:lpstr>
      <vt:lpstr>Comic Sans MS</vt:lpstr>
      <vt:lpstr>Nunito</vt:lpstr>
      <vt:lpstr>Wingdings</vt:lpstr>
      <vt:lpstr>Calibri</vt:lpstr>
      <vt:lpstr>Consolas</vt:lpstr>
      <vt:lpstr>Itim</vt:lpstr>
      <vt:lpstr>A Day Without Sun Text Bold</vt:lpstr>
      <vt:lpstr>Ballpoint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43</cp:revision>
  <dcterms:created xsi:type="dcterms:W3CDTF">2006-08-16T00:00:00Z</dcterms:created>
  <dcterms:modified xsi:type="dcterms:W3CDTF">2023-10-28T16:48:56Z</dcterms:modified>
  <dc:identifier>DAFxjj4cpLU</dc:identifier>
</cp:coreProperties>
</file>